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Lst>
  <p:notesMasterIdLst>
    <p:notesMasterId r:id="rId29"/>
  </p:notesMasterIdLst>
  <p:sldIdLst>
    <p:sldId id="256" r:id="rId3"/>
    <p:sldId id="350" r:id="rId4"/>
    <p:sldId id="351" r:id="rId5"/>
    <p:sldId id="352" r:id="rId6"/>
    <p:sldId id="353" r:id="rId7"/>
    <p:sldId id="382" r:id="rId8"/>
    <p:sldId id="383" r:id="rId9"/>
    <p:sldId id="366" r:id="rId10"/>
    <p:sldId id="367" r:id="rId11"/>
    <p:sldId id="368" r:id="rId12"/>
    <p:sldId id="369" r:id="rId13"/>
    <p:sldId id="355" r:id="rId14"/>
    <p:sldId id="356" r:id="rId15"/>
    <p:sldId id="357" r:id="rId16"/>
    <p:sldId id="328" r:id="rId17"/>
    <p:sldId id="370" r:id="rId18"/>
    <p:sldId id="330" r:id="rId19"/>
    <p:sldId id="332" r:id="rId20"/>
    <p:sldId id="371" r:id="rId21"/>
    <p:sldId id="333" r:id="rId22"/>
    <p:sldId id="358" r:id="rId23"/>
    <p:sldId id="334" r:id="rId24"/>
    <p:sldId id="373" r:id="rId25"/>
    <p:sldId id="372" r:id="rId26"/>
    <p:sldId id="337" r:id="rId27"/>
    <p:sldId id="381" r:id="rId28"/>
  </p:sldIdLst>
  <p:sldSz cx="9144000" cy="6858000" type="screen4x3"/>
  <p:notesSz cx="6858000" cy="9144000"/>
  <p:custDataLst>
    <p:tags r:id="rId3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50"/>
            <p14:sldId id="351"/>
            <p14:sldId id="352"/>
            <p14:sldId id="353"/>
            <p14:sldId id="382"/>
            <p14:sldId id="383"/>
            <p14:sldId id="366"/>
            <p14:sldId id="367"/>
            <p14:sldId id="368"/>
            <p14:sldId id="369"/>
            <p14:sldId id="355"/>
            <p14:sldId id="356"/>
            <p14:sldId id="357"/>
            <p14:sldId id="328"/>
            <p14:sldId id="370"/>
            <p14:sldId id="330"/>
            <p14:sldId id="332"/>
            <p14:sldId id="371"/>
            <p14:sldId id="333"/>
            <p14:sldId id="358"/>
            <p14:sldId id="334"/>
            <p14:sldId id="373"/>
            <p14:sldId id="372"/>
            <p14:sldId id="337"/>
            <p14:sldId id="381"/>
          </p14:sldIdLst>
        </p14:section>
        <p14:section name="Untitled Section" id="{0F1CB131-A6BD-43D0-B8D4-1F27CEF7A05E}">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p:scale>
          <a:sx n="81" d="100"/>
          <a:sy n="81" d="100"/>
        </p:scale>
        <p:origin x="-1188" y="-2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17/10/2022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dirty="0"/>
          </a:p>
        </p:txBody>
      </p:sp>
    </p:spTree>
    <p:extLst>
      <p:ext uri="{BB962C8B-B14F-4D97-AF65-F5344CB8AC3E}">
        <p14:creationId xmlns:p14="http://schemas.microsoft.com/office/powerpoint/2010/main" val="3992812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B95603B-DE61-4363-8722-557754429303}" type="datetimeFigureOut">
              <a:rPr lang="ru-RU" smtClean="0"/>
              <a:t>17.10.2022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2382643201"/>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95603B-DE61-4363-8722-557754429303}" type="datetimeFigureOut">
              <a:rPr lang="ru-RU" smtClean="0"/>
              <a:t>17.10.2022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208228597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95603B-DE61-4363-8722-557754429303}" type="datetimeFigureOut">
              <a:rPr lang="ru-RU" smtClean="0"/>
              <a:t>17.10.2022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82548070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95603B-DE61-4363-8722-557754429303}" type="datetimeFigureOut">
              <a:rPr lang="ru-RU" smtClean="0"/>
              <a:t>17.10.2022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167833721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B95603B-DE61-4363-8722-557754429303}" type="datetimeFigureOut">
              <a:rPr lang="ru-RU" smtClean="0"/>
              <a:t>17.10.2022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216291356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B95603B-DE61-4363-8722-557754429303}" type="datetimeFigureOut">
              <a:rPr lang="ru-RU" smtClean="0"/>
              <a:t>17.10.2022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165626881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B95603B-DE61-4363-8722-557754429303}" type="datetimeFigureOut">
              <a:rPr lang="ru-RU" smtClean="0"/>
              <a:t>17.10.2022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4393483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B95603B-DE61-4363-8722-557754429303}" type="datetimeFigureOut">
              <a:rPr lang="ru-RU" smtClean="0"/>
              <a:t>17.10.2022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5168185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B95603B-DE61-4363-8722-557754429303}" type="datetimeFigureOut">
              <a:rPr lang="ru-RU" smtClean="0"/>
              <a:t>17.10.2022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55439228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B95603B-DE61-4363-8722-557754429303}" type="datetimeFigureOut">
              <a:rPr lang="ru-RU" smtClean="0"/>
              <a:t>17.10.2022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212679950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B95603B-DE61-4363-8722-557754429303}" type="datetimeFigureOut">
              <a:rPr lang="ru-RU" smtClean="0"/>
              <a:t>17.10.2022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243680996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5603B-DE61-4363-8722-557754429303}" type="datetimeFigureOut">
              <a:rPr lang="ru-RU" smtClean="0"/>
              <a:t>17.10.2022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02A74-DC42-4811-A1F7-D8FFB34245B0}" type="slidenum">
              <a:rPr lang="ru-RU" smtClean="0"/>
              <a:t>‹#›</a:t>
            </a:fld>
            <a:endParaRPr lang="ru-RU"/>
          </a:p>
        </p:txBody>
      </p:sp>
    </p:spTree>
    <p:extLst>
      <p:ext uri="{BB962C8B-B14F-4D97-AF65-F5344CB8AC3E}">
        <p14:creationId xmlns:p14="http://schemas.microsoft.com/office/powerpoint/2010/main" val="12345129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683568" y="3384823"/>
            <a:ext cx="7776864" cy="1752600"/>
          </a:xfrm>
        </p:spPr>
        <p:txBody>
          <a:bodyPr>
            <a:noAutofit/>
          </a:bodyPr>
          <a:lstStyle/>
          <a:p>
            <a:r>
              <a:rPr lang="en-GB" b="1" dirty="0" smtClean="0">
                <a:solidFill>
                  <a:srgbClr val="5075BC"/>
                </a:solidFill>
                <a:latin typeface="+mj-lt"/>
                <a:ea typeface="+mj-ea"/>
                <a:cs typeface="+mj-cs"/>
              </a:rPr>
              <a:t>Lecture </a:t>
            </a:r>
            <a:r>
              <a:rPr lang="ru-RU" b="1" dirty="0">
                <a:solidFill>
                  <a:srgbClr val="5075BC"/>
                </a:solidFill>
                <a:latin typeface="+mj-lt"/>
                <a:ea typeface="+mj-ea"/>
                <a:cs typeface="+mj-cs"/>
              </a:rPr>
              <a:t>8</a:t>
            </a:r>
            <a:r>
              <a:rPr lang="en-GB" b="1" dirty="0" smtClean="0">
                <a:solidFill>
                  <a:srgbClr val="5075BC"/>
                </a:solidFill>
                <a:latin typeface="+mj-lt"/>
                <a:ea typeface="+mj-ea"/>
                <a:cs typeface="+mj-cs"/>
              </a:rPr>
              <a:t>: </a:t>
            </a:r>
            <a:r>
              <a:rPr lang="en-GB" sz="2800" b="1" dirty="0" smtClean="0">
                <a:solidFill>
                  <a:schemeClr val="tx1"/>
                </a:solidFill>
                <a:latin typeface="Times New Roman" panose="02020603050405020304" pitchFamily="18" charset="0"/>
                <a:cs typeface="Times New Roman" panose="02020603050405020304" pitchFamily="18" charset="0"/>
              </a:rPr>
              <a:t>Views of Language Acquisition and Learning in Foreign Language Didactics</a:t>
            </a:r>
          </a:p>
          <a:p>
            <a:r>
              <a:rPr lang="en-GB" b="1" dirty="0" smtClean="0">
                <a:solidFill>
                  <a:schemeClr val="tx1"/>
                </a:solidFill>
                <a:latin typeface="Times New Roman" panose="02020603050405020304" pitchFamily="18" charset="0"/>
                <a:cs typeface="Times New Roman" panose="02020603050405020304" pitchFamily="18" charset="0"/>
              </a:rPr>
              <a:t/>
            </a:r>
            <a:br>
              <a:rPr lang="en-GB" b="1" dirty="0" smtClean="0">
                <a:solidFill>
                  <a:schemeClr val="tx1"/>
                </a:solidFill>
                <a:latin typeface="Times New Roman" panose="02020603050405020304" pitchFamily="18" charset="0"/>
                <a:cs typeface="Times New Roman" panose="02020603050405020304" pitchFamily="18" charset="0"/>
              </a:rPr>
            </a:br>
            <a:endParaRPr lang="en-GB" b="1" dirty="0">
              <a:solidFill>
                <a:schemeClr val="tx1"/>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428195458"/>
      </p:ext>
    </p:extLst>
  </p:cSld>
  <p:clrMapOvr>
    <a:masterClrMapping/>
  </p:clrMapOvr>
  <mc:AlternateContent xmlns:mc="http://schemas.openxmlformats.org/markup-compatibility/2006" xmlns:p14="http://schemas.microsoft.com/office/powerpoint/2010/main">
    <mc:Choice Requires="p14">
      <p:transition spd="slow" p14:dur="2000" advTm="3166"/>
    </mc:Choice>
    <mc:Fallback xmlns="">
      <p:transition spd="slow" advTm="316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(3/4)</a:t>
            </a:r>
            <a:endParaRPr lang="en-GB" dirty="0"/>
          </a:p>
        </p:txBody>
      </p:sp>
      <p:sp>
        <p:nvSpPr>
          <p:cNvPr id="3" name="Θέση περιεχομένου 2"/>
          <p:cNvSpPr>
            <a:spLocks noGrp="1"/>
          </p:cNvSpPr>
          <p:nvPr>
            <p:ph idx="1"/>
          </p:nvPr>
        </p:nvSpPr>
        <p:spPr/>
        <p:txBody>
          <a:bodyPr>
            <a:noAutofit/>
          </a:bodyPr>
          <a:lstStyle/>
          <a:p>
            <a:pPr lvl="0"/>
            <a:r>
              <a:rPr lang="en-GB" sz="2600" b="1" dirty="0" smtClean="0"/>
              <a:t>Stimulus-response-reinforcement</a:t>
            </a:r>
            <a:r>
              <a:rPr lang="en-GB" sz="2600" dirty="0" smtClean="0"/>
              <a:t>: Learners are taught the language in small, sequential steps (structures and then sentence patterns). A small part of the language is presented as a stimulus, to which the learner responds by repeating or by substituting. This is followed by reinforcement by the teacher. By repeating the learner develops habits  Learning a language is seen as acquiring a set of appropriate mechanical habits and errors are frowned upon because they lead to the development of “bad” habits. The role of the teacher is to develop in learners good language habits.</a:t>
            </a:r>
            <a:endParaRPr lang="en-GB" sz="2600" dirty="0"/>
          </a:p>
        </p:txBody>
      </p:sp>
    </p:spTree>
    <p:extLst>
      <p:ext uri="{BB962C8B-B14F-4D97-AF65-F5344CB8AC3E}">
        <p14:creationId xmlns:p14="http://schemas.microsoft.com/office/powerpoint/2010/main" val="20230605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(4/4)</a:t>
            </a:r>
            <a:endParaRPr lang="en-GB" dirty="0"/>
          </a:p>
        </p:txBody>
      </p:sp>
      <p:sp>
        <p:nvSpPr>
          <p:cNvPr id="3" name="Θέση περιεχομένου 2"/>
          <p:cNvSpPr>
            <a:spLocks noGrp="1"/>
          </p:cNvSpPr>
          <p:nvPr>
            <p:ph idx="1"/>
          </p:nvPr>
        </p:nvSpPr>
        <p:spPr/>
        <p:txBody>
          <a:bodyPr>
            <a:noAutofit/>
          </a:bodyPr>
          <a:lstStyle/>
          <a:p>
            <a:pPr lvl="0"/>
            <a:r>
              <a:rPr lang="en-GB" sz="2800" b="1" dirty="0" smtClean="0"/>
              <a:t>Inductive learning</a:t>
            </a:r>
            <a:r>
              <a:rPr lang="en-GB" sz="2800" dirty="0" smtClean="0"/>
              <a:t>: Because learning is a question of habit formation rather than problem solving, any type of explanation is consistently avoided. It is a last resort and always occurs in the final stage, when the language item has been well practiced and the appropriate habit acquired. </a:t>
            </a:r>
            <a:endParaRPr lang="en-GB" sz="2800" dirty="0"/>
          </a:p>
        </p:txBody>
      </p:sp>
    </p:spTree>
    <p:extLst>
      <p:ext uri="{BB962C8B-B14F-4D97-AF65-F5344CB8AC3E}">
        <p14:creationId xmlns:p14="http://schemas.microsoft.com/office/powerpoint/2010/main" val="1791963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smtClean="0"/>
              <a:t>Mentalism</a:t>
            </a:r>
            <a:r>
              <a:rPr lang="en-GB" dirty="0" smtClean="0"/>
              <a:t> and Chomsky (1/3)</a:t>
            </a:r>
            <a:endParaRPr lang="en-GB" dirty="0"/>
          </a:p>
        </p:txBody>
      </p:sp>
      <p:sp>
        <p:nvSpPr>
          <p:cNvPr id="3" name="Θέση περιεχομένου 2"/>
          <p:cNvSpPr>
            <a:spLocks noGrp="1"/>
          </p:cNvSpPr>
          <p:nvPr>
            <p:ph idx="1"/>
          </p:nvPr>
        </p:nvSpPr>
        <p:spPr/>
        <p:txBody>
          <a:bodyPr>
            <a:noAutofit/>
          </a:bodyPr>
          <a:lstStyle/>
          <a:p>
            <a:r>
              <a:rPr lang="en-GB" sz="2800" dirty="0" err="1" smtClean="0"/>
              <a:t>Mentalism</a:t>
            </a:r>
            <a:r>
              <a:rPr lang="en-GB" sz="2800" dirty="0" smtClean="0"/>
              <a:t> is the belief that the mind is important for determining human behaviour.</a:t>
            </a:r>
          </a:p>
          <a:p>
            <a:r>
              <a:rPr lang="en-GB" sz="2800" dirty="0" smtClean="0"/>
              <a:t>Chomsky argued that what was missing from the behaviourist concept of learning was a theory of mind - a mentalist perspective, in other words.  </a:t>
            </a:r>
            <a:endParaRPr lang="en-GB" sz="2800" b="1" dirty="0"/>
          </a:p>
        </p:txBody>
      </p:sp>
    </p:spTree>
    <p:extLst>
      <p:ext uri="{BB962C8B-B14F-4D97-AF65-F5344CB8AC3E}">
        <p14:creationId xmlns:p14="http://schemas.microsoft.com/office/powerpoint/2010/main" val="444122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err="1" smtClean="0"/>
              <a:t>Mentalism</a:t>
            </a:r>
            <a:r>
              <a:rPr lang="en-GB" dirty="0" smtClean="0"/>
              <a:t> and Chomsky (2/3)</a:t>
            </a:r>
            <a:endParaRPr lang="en-GB" dirty="0"/>
          </a:p>
        </p:txBody>
      </p:sp>
      <p:sp>
        <p:nvSpPr>
          <p:cNvPr id="3" name="Θέση περιεχομένου 2"/>
          <p:cNvSpPr>
            <a:spLocks noGrp="1"/>
          </p:cNvSpPr>
          <p:nvPr>
            <p:ph idx="1"/>
          </p:nvPr>
        </p:nvSpPr>
        <p:spPr/>
        <p:txBody>
          <a:bodyPr>
            <a:noAutofit/>
          </a:bodyPr>
          <a:lstStyle/>
          <a:p>
            <a:r>
              <a:rPr lang="en-GB" dirty="0" smtClean="0"/>
              <a:t>He argued that behaviourists failed to recognise the logical problem of language acquisition: children learn more about the language than they could reasonably be expected to learn on the basis of the language samples they hear. They can produce language that they have never heard of.</a:t>
            </a:r>
          </a:p>
        </p:txBody>
      </p:sp>
    </p:spTree>
    <p:extLst>
      <p:ext uri="{BB962C8B-B14F-4D97-AF65-F5344CB8AC3E}">
        <p14:creationId xmlns:p14="http://schemas.microsoft.com/office/powerpoint/2010/main" val="31571833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smtClean="0"/>
              <a:t>Mentalism</a:t>
            </a:r>
            <a:r>
              <a:rPr lang="en-GB" dirty="0" smtClean="0"/>
              <a:t> and Chomsky (3/3)</a:t>
            </a:r>
            <a:endParaRPr lang="en-GB" dirty="0"/>
          </a:p>
        </p:txBody>
      </p:sp>
      <p:sp>
        <p:nvSpPr>
          <p:cNvPr id="3" name="Θέση περιεχομένου 2"/>
          <p:cNvSpPr>
            <a:spLocks noGrp="1"/>
          </p:cNvSpPr>
          <p:nvPr>
            <p:ph idx="1"/>
          </p:nvPr>
        </p:nvSpPr>
        <p:spPr/>
        <p:txBody>
          <a:bodyPr>
            <a:noAutofit/>
          </a:bodyPr>
          <a:lstStyle/>
          <a:p>
            <a:r>
              <a:rPr lang="en-GB" sz="2800" dirty="0" smtClean="0"/>
              <a:t>Children’s minds are not blank slates to be filled in by imitating the language they hear from the environment. Children are born with an innate capacity for language learning which allows them to discover for themselves the rules underlying the language.</a:t>
            </a:r>
          </a:p>
          <a:p>
            <a:r>
              <a:rPr lang="en-GB" sz="2800" dirty="0" smtClean="0"/>
              <a:t>This innate ability is called </a:t>
            </a:r>
            <a:r>
              <a:rPr lang="en-GB" sz="2800" b="1" dirty="0" smtClean="0"/>
              <a:t>language acquisition device (LAD)</a:t>
            </a:r>
            <a:r>
              <a:rPr lang="en-GB" sz="2800" dirty="0" smtClean="0"/>
              <a:t> or black box; later on Chomsky referred to this as innate knowledge of the principles of </a:t>
            </a:r>
            <a:r>
              <a:rPr lang="en-GB" sz="2800" b="1" dirty="0" smtClean="0"/>
              <a:t>Universal Grammar (UG)</a:t>
            </a:r>
            <a:r>
              <a:rPr lang="en-GB" sz="2800" dirty="0" smtClean="0"/>
              <a:t>.</a:t>
            </a:r>
            <a:endParaRPr lang="en-GB" sz="2800" b="1" dirty="0" smtClean="0"/>
          </a:p>
          <a:p>
            <a:endParaRPr lang="en-GB" sz="2800" dirty="0"/>
          </a:p>
        </p:txBody>
      </p:sp>
    </p:spTree>
    <p:extLst>
      <p:ext uri="{BB962C8B-B14F-4D97-AF65-F5344CB8AC3E}">
        <p14:creationId xmlns:p14="http://schemas.microsoft.com/office/powerpoint/2010/main" val="13749275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does the language acquisition device work?</a:t>
            </a:r>
            <a:endParaRPr lang="en-GB" dirty="0"/>
          </a:p>
        </p:txBody>
      </p:sp>
      <p:sp>
        <p:nvSpPr>
          <p:cNvPr id="3" name="Content Placeholder 2"/>
          <p:cNvSpPr>
            <a:spLocks noGrp="1"/>
          </p:cNvSpPr>
          <p:nvPr>
            <p:ph idx="1"/>
          </p:nvPr>
        </p:nvSpPr>
        <p:spPr/>
        <p:txBody>
          <a:bodyPr>
            <a:noAutofit/>
          </a:bodyPr>
          <a:lstStyle/>
          <a:p>
            <a:r>
              <a:rPr lang="en-GB" sz="2800" dirty="0" smtClean="0">
                <a:latin typeface="+mj-lt"/>
              </a:rPr>
              <a:t>The language acquisition device contains all the principles which are universal to all languages.</a:t>
            </a:r>
          </a:p>
          <a:p>
            <a:r>
              <a:rPr lang="en-GB" sz="2800" dirty="0" smtClean="0">
                <a:latin typeface="+mj-lt"/>
              </a:rPr>
              <a:t>For language acquisition device to work the child needs samples of natural language which activate the device.</a:t>
            </a:r>
          </a:p>
          <a:p>
            <a:r>
              <a:rPr lang="en-GB" sz="2800" dirty="0" smtClean="0">
                <a:latin typeface="+mj-lt"/>
              </a:rPr>
              <a:t>Once activated, the child is able to discover the structure of the language by matching the innate knowledge of grammatical principles with the structures of the particular language.</a:t>
            </a:r>
          </a:p>
          <a:p>
            <a:pPr>
              <a:buFont typeface="Wingdings" pitchFamily="2" charset="2"/>
              <a:buNone/>
            </a:pPr>
            <a:r>
              <a:rPr lang="en-GB" sz="2800" b="1" dirty="0" smtClean="0">
                <a:latin typeface="+mj-lt"/>
              </a:rPr>
              <a:t>Language Acquisition Device = Universal Grammar</a:t>
            </a:r>
            <a:endParaRPr lang="en-GB" dirty="0"/>
          </a:p>
        </p:txBody>
      </p:sp>
    </p:spTree>
    <p:extLst>
      <p:ext uri="{BB962C8B-B14F-4D97-AF65-F5344CB8AC3E}">
        <p14:creationId xmlns:p14="http://schemas.microsoft.com/office/powerpoint/2010/main" val="3369081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smtClean="0"/>
              <a:t>Cognitivism</a:t>
            </a:r>
            <a:r>
              <a:rPr lang="en-GB" dirty="0" smtClean="0"/>
              <a:t> (1/2)</a:t>
            </a:r>
            <a:endParaRPr lang="en-GB" dirty="0"/>
          </a:p>
        </p:txBody>
      </p:sp>
      <p:sp>
        <p:nvSpPr>
          <p:cNvPr id="3" name="Θέση περιεχομένου 2"/>
          <p:cNvSpPr>
            <a:spLocks noGrp="1"/>
          </p:cNvSpPr>
          <p:nvPr>
            <p:ph idx="1"/>
          </p:nvPr>
        </p:nvSpPr>
        <p:spPr/>
        <p:txBody>
          <a:bodyPr>
            <a:noAutofit/>
          </a:bodyPr>
          <a:lstStyle/>
          <a:p>
            <a:r>
              <a:rPr lang="en-GB" sz="2800" dirty="0" smtClean="0"/>
              <a:t>Cognitive psychology in contrast to behaviourism is interested in the way the human mind thinks and learns. It is interested in the cognitive processes that are involved in learning and how the learner is involved in the process of learning. </a:t>
            </a:r>
          </a:p>
          <a:p>
            <a:r>
              <a:rPr lang="en-GB" sz="2800" dirty="0" smtClean="0"/>
              <a:t>The learner is seen as an active participant in the learning process using various kind of mental strategies in order to sort out the system of the language being learnt.</a:t>
            </a:r>
            <a:endParaRPr lang="en-GB" sz="2800" dirty="0"/>
          </a:p>
        </p:txBody>
      </p:sp>
    </p:spTree>
    <p:extLst>
      <p:ext uri="{BB962C8B-B14F-4D97-AF65-F5344CB8AC3E}">
        <p14:creationId xmlns:p14="http://schemas.microsoft.com/office/powerpoint/2010/main" val="10517686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Cognitivism</a:t>
            </a:r>
            <a:r>
              <a:rPr lang="en-GB" dirty="0" smtClean="0"/>
              <a:t> (2/2)</a:t>
            </a:r>
            <a:endParaRPr lang="en-GB" dirty="0"/>
          </a:p>
        </p:txBody>
      </p:sp>
      <p:sp>
        <p:nvSpPr>
          <p:cNvPr id="3" name="Content Placeholder 2"/>
          <p:cNvSpPr>
            <a:spLocks noGrp="1"/>
          </p:cNvSpPr>
          <p:nvPr>
            <p:ph idx="1"/>
          </p:nvPr>
        </p:nvSpPr>
        <p:spPr/>
        <p:txBody>
          <a:bodyPr>
            <a:noAutofit/>
          </a:bodyPr>
          <a:lstStyle/>
          <a:p>
            <a:pPr>
              <a:spcBef>
                <a:spcPts val="800"/>
              </a:spcBef>
            </a:pPr>
            <a:r>
              <a:rPr lang="en-GB" sz="2800" dirty="0" smtClean="0">
                <a:latin typeface="+mj-lt"/>
              </a:rPr>
              <a:t>Cognitive theories look beyond </a:t>
            </a:r>
            <a:r>
              <a:rPr lang="en-GB" sz="2800" dirty="0" err="1" smtClean="0">
                <a:latin typeface="+mj-lt"/>
              </a:rPr>
              <a:t>behavior</a:t>
            </a:r>
            <a:r>
              <a:rPr lang="en-GB" sz="2800" dirty="0" smtClean="0">
                <a:latin typeface="+mj-lt"/>
              </a:rPr>
              <a:t> to explain brain-based learning.</a:t>
            </a:r>
            <a:endParaRPr lang="en-GB" sz="2800" dirty="0" smtClean="0">
              <a:solidFill>
                <a:srgbClr val="C00000"/>
              </a:solidFill>
              <a:latin typeface="+mj-lt"/>
            </a:endParaRPr>
          </a:p>
          <a:p>
            <a:pPr>
              <a:spcBef>
                <a:spcPts val="800"/>
              </a:spcBef>
            </a:pPr>
            <a:r>
              <a:rPr lang="en-GB" sz="2800" dirty="0" smtClean="0">
                <a:latin typeface="+mj-lt"/>
              </a:rPr>
              <a:t>Information processing model:</a:t>
            </a:r>
          </a:p>
          <a:p>
            <a:pPr lvl="1">
              <a:spcBef>
                <a:spcPts val="800"/>
              </a:spcBef>
            </a:pPr>
            <a:r>
              <a:rPr lang="en-GB" sz="2400" dirty="0" smtClean="0">
                <a:latin typeface="+mj-lt"/>
              </a:rPr>
              <a:t>Learning happens as a result of brain processes where knowledge is transferred from short to long term memory.</a:t>
            </a:r>
          </a:p>
          <a:p>
            <a:pPr lvl="1">
              <a:spcBef>
                <a:spcPts val="800"/>
              </a:spcBef>
            </a:pPr>
            <a:r>
              <a:rPr lang="en-GB" sz="2400" dirty="0" smtClean="0">
                <a:latin typeface="+mj-lt"/>
              </a:rPr>
              <a:t>In order for this to happen, new information must be linked to old information and information and concepts must be logically organised.</a:t>
            </a:r>
          </a:p>
          <a:p>
            <a:pPr>
              <a:spcBef>
                <a:spcPts val="800"/>
              </a:spcBef>
            </a:pPr>
            <a:r>
              <a:rPr lang="en-GB" sz="2800" dirty="0" smtClean="0">
                <a:latin typeface="+mj-lt"/>
              </a:rPr>
              <a:t>The role of the teacher is to help learners organize new information for later recall.</a:t>
            </a:r>
            <a:endParaRPr lang="en-GB" sz="2800" dirty="0">
              <a:latin typeface="+mj-lt"/>
            </a:endParaRPr>
          </a:p>
        </p:txBody>
      </p:sp>
    </p:spTree>
    <p:extLst>
      <p:ext uri="{BB962C8B-B14F-4D97-AF65-F5344CB8AC3E}">
        <p14:creationId xmlns:p14="http://schemas.microsoft.com/office/powerpoint/2010/main" val="265761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err="1" smtClean="0"/>
              <a:t>Cognitivism</a:t>
            </a:r>
            <a:r>
              <a:rPr lang="en-GB" dirty="0" smtClean="0"/>
              <a:t> and implications for teaching (1/2)</a:t>
            </a:r>
            <a:endParaRPr lang="en-GB" dirty="0"/>
          </a:p>
        </p:txBody>
      </p:sp>
      <p:sp>
        <p:nvSpPr>
          <p:cNvPr id="3" name="Content Placeholder 2"/>
          <p:cNvSpPr>
            <a:spLocks noGrp="1"/>
          </p:cNvSpPr>
          <p:nvPr>
            <p:ph idx="1"/>
          </p:nvPr>
        </p:nvSpPr>
        <p:spPr/>
        <p:txBody>
          <a:bodyPr>
            <a:noAutofit/>
          </a:bodyPr>
          <a:lstStyle/>
          <a:p>
            <a:r>
              <a:rPr lang="en-GB" sz="2800" dirty="0" smtClean="0"/>
              <a:t>As far as instruction is concerned, the instructor should try and encourage students to discover principles by themselves. </a:t>
            </a:r>
          </a:p>
          <a:p>
            <a:r>
              <a:rPr lang="en-GB" sz="2800" dirty="0" smtClean="0"/>
              <a:t>The instructor and student should engage in an active dialog (i.e., Socratic learning). </a:t>
            </a:r>
          </a:p>
          <a:p>
            <a:r>
              <a:rPr lang="en-GB" sz="2800" dirty="0" smtClean="0"/>
              <a:t>The task of the instructor is to translate information to be learned into a format appropriate to the learner's current state of understanding.</a:t>
            </a:r>
            <a:endParaRPr lang="en-GB" sz="2800" dirty="0"/>
          </a:p>
        </p:txBody>
      </p:sp>
    </p:spTree>
    <p:extLst>
      <p:ext uri="{BB962C8B-B14F-4D97-AF65-F5344CB8AC3E}">
        <p14:creationId xmlns:p14="http://schemas.microsoft.com/office/powerpoint/2010/main" val="1762196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err="1" smtClean="0"/>
              <a:t>Cognitivism</a:t>
            </a:r>
            <a:r>
              <a:rPr lang="en-GB" dirty="0" smtClean="0"/>
              <a:t> and implications for teaching (2/2)</a:t>
            </a:r>
            <a:endParaRPr lang="en-GB" dirty="0"/>
          </a:p>
        </p:txBody>
      </p:sp>
      <p:sp>
        <p:nvSpPr>
          <p:cNvPr id="3" name="Content Placeholder 2"/>
          <p:cNvSpPr>
            <a:spLocks noGrp="1"/>
          </p:cNvSpPr>
          <p:nvPr>
            <p:ph idx="1"/>
          </p:nvPr>
        </p:nvSpPr>
        <p:spPr/>
        <p:txBody>
          <a:bodyPr>
            <a:noAutofit/>
          </a:bodyPr>
          <a:lstStyle/>
          <a:p>
            <a:pPr marL="342900" lvl="1" indent="-342900">
              <a:buFont typeface="Arial" pitchFamily="34" charset="0"/>
              <a:buChar char="•"/>
            </a:pPr>
            <a:r>
              <a:rPr lang="en-GB" sz="3200" dirty="0" smtClean="0"/>
              <a:t>Curriculum should be organized in a spiral manner so that the student continually builds upon what they have already learned. </a:t>
            </a:r>
          </a:p>
          <a:p>
            <a:pPr marL="342900" lvl="1" indent="-342900">
              <a:buFont typeface="Arial" pitchFamily="34" charset="0"/>
              <a:buChar char="•"/>
            </a:pPr>
            <a:r>
              <a:rPr lang="en-GB" sz="3200" dirty="0" smtClean="0"/>
              <a:t>Inquiry-oriented projects.</a:t>
            </a:r>
          </a:p>
          <a:p>
            <a:pPr marL="342900" lvl="1" indent="-342900">
              <a:buFont typeface="Arial" pitchFamily="34" charset="0"/>
              <a:buChar char="•"/>
            </a:pPr>
            <a:r>
              <a:rPr lang="en-GB" sz="3200" dirty="0" smtClean="0"/>
              <a:t>Opportunities for the testing of hypotheses.</a:t>
            </a:r>
            <a:endParaRPr lang="en-GB" dirty="0" smtClean="0"/>
          </a:p>
          <a:p>
            <a:endParaRPr lang="en-GB" dirty="0"/>
          </a:p>
        </p:txBody>
      </p:sp>
    </p:spTree>
    <p:extLst>
      <p:ext uri="{BB962C8B-B14F-4D97-AF65-F5344CB8AC3E}">
        <p14:creationId xmlns:p14="http://schemas.microsoft.com/office/powerpoint/2010/main" val="76074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a:t>Main issues of </a:t>
            </a:r>
            <a:r>
              <a:rPr lang="en-GB" altLang="el-GR" dirty="0" smtClean="0"/>
              <a:t>this</a:t>
            </a:r>
            <a:r>
              <a:rPr lang="ru-RU" altLang="el-GR" dirty="0" smtClean="0"/>
              <a:t> </a:t>
            </a:r>
            <a:r>
              <a:rPr lang="en-US" altLang="el-GR" dirty="0" smtClean="0"/>
              <a:t>lecture</a:t>
            </a:r>
            <a:endParaRPr lang="el-GR" dirty="0"/>
          </a:p>
        </p:txBody>
      </p:sp>
      <p:sp>
        <p:nvSpPr>
          <p:cNvPr id="3" name="Θέση περιεχομένου 2"/>
          <p:cNvSpPr>
            <a:spLocks noGrp="1"/>
          </p:cNvSpPr>
          <p:nvPr>
            <p:ph idx="1"/>
          </p:nvPr>
        </p:nvSpPr>
        <p:spPr/>
        <p:txBody>
          <a:bodyPr>
            <a:noAutofit/>
          </a:bodyPr>
          <a:lstStyle/>
          <a:p>
            <a:pPr marL="0" indent="0">
              <a:buNone/>
            </a:pPr>
            <a:r>
              <a:rPr lang="en-GB" sz="2800" dirty="0" smtClean="0"/>
              <a:t>The source of language learning theories.</a:t>
            </a:r>
          </a:p>
          <a:p>
            <a:r>
              <a:rPr lang="en-GB" sz="2800" dirty="0" smtClean="0"/>
              <a:t>Principles of Behaviourism.</a:t>
            </a:r>
          </a:p>
          <a:p>
            <a:r>
              <a:rPr lang="en-GB" sz="2800" dirty="0" smtClean="0"/>
              <a:t>Principles of </a:t>
            </a:r>
            <a:r>
              <a:rPr lang="en-GB" sz="2800" dirty="0" err="1" smtClean="0"/>
              <a:t>Mentalism</a:t>
            </a:r>
            <a:r>
              <a:rPr lang="en-GB" sz="2800" dirty="0" smtClean="0"/>
              <a:t> (Chomsky).</a:t>
            </a:r>
          </a:p>
          <a:p>
            <a:r>
              <a:rPr lang="en-GB" sz="2800" dirty="0" smtClean="0"/>
              <a:t>Principles of </a:t>
            </a:r>
            <a:r>
              <a:rPr lang="en-GB" sz="2800" dirty="0" err="1" smtClean="0"/>
              <a:t>Cognitivism</a:t>
            </a:r>
            <a:r>
              <a:rPr lang="en-GB" sz="2800" dirty="0" smtClean="0"/>
              <a:t>.</a:t>
            </a:r>
          </a:p>
          <a:p>
            <a:r>
              <a:rPr lang="en-GB" sz="2800" dirty="0" smtClean="0"/>
              <a:t>Principles of Constructivism.</a:t>
            </a:r>
          </a:p>
        </p:txBody>
      </p:sp>
    </p:spTree>
    <p:extLst>
      <p:ext uri="{BB962C8B-B14F-4D97-AF65-F5344CB8AC3E}">
        <p14:creationId xmlns:p14="http://schemas.microsoft.com/office/powerpoint/2010/main" val="34961142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Constructivism (1/2)</a:t>
            </a:r>
            <a:endParaRPr lang="en-GB" dirty="0"/>
          </a:p>
        </p:txBody>
      </p:sp>
      <p:sp>
        <p:nvSpPr>
          <p:cNvPr id="3" name="Content Placeholder 2"/>
          <p:cNvSpPr>
            <a:spLocks noGrp="1"/>
          </p:cNvSpPr>
          <p:nvPr>
            <p:ph idx="1"/>
          </p:nvPr>
        </p:nvSpPr>
        <p:spPr/>
        <p:txBody>
          <a:bodyPr>
            <a:noAutofit/>
          </a:bodyPr>
          <a:lstStyle/>
          <a:p>
            <a:r>
              <a:rPr lang="en-GB" dirty="0" smtClean="0">
                <a:latin typeface="+mj-lt"/>
              </a:rPr>
              <a:t>Based on the work of Jean Piaget and Jerome Bruner, Lev </a:t>
            </a:r>
            <a:r>
              <a:rPr lang="en-GB" dirty="0" err="1" smtClean="0">
                <a:latin typeface="+mj-lt"/>
              </a:rPr>
              <a:t>Vygotsky</a:t>
            </a:r>
            <a:r>
              <a:rPr lang="en-GB" dirty="0" smtClean="0">
                <a:latin typeface="+mj-lt"/>
              </a:rPr>
              <a:t>.</a:t>
            </a:r>
          </a:p>
          <a:p>
            <a:r>
              <a:rPr lang="en-GB" dirty="0" smtClean="0">
                <a:latin typeface="+mj-lt"/>
              </a:rPr>
              <a:t>Constructivism views learning as a process in which the learner actively constructs or builds new ideas or concepts. </a:t>
            </a:r>
          </a:p>
        </p:txBody>
      </p:sp>
    </p:spTree>
    <p:extLst>
      <p:ext uri="{BB962C8B-B14F-4D97-AF65-F5344CB8AC3E}">
        <p14:creationId xmlns:p14="http://schemas.microsoft.com/office/powerpoint/2010/main" val="164438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Constructivism (2/2)</a:t>
            </a:r>
            <a:endParaRPr lang="en-GB" dirty="0"/>
          </a:p>
        </p:txBody>
      </p:sp>
      <p:sp>
        <p:nvSpPr>
          <p:cNvPr id="3" name="Content Placeholder 2"/>
          <p:cNvSpPr>
            <a:spLocks noGrp="1"/>
          </p:cNvSpPr>
          <p:nvPr>
            <p:ph idx="1"/>
          </p:nvPr>
        </p:nvSpPr>
        <p:spPr/>
        <p:txBody>
          <a:bodyPr>
            <a:noAutofit/>
          </a:bodyPr>
          <a:lstStyle/>
          <a:p>
            <a:pPr marL="0" indent="0">
              <a:buNone/>
            </a:pPr>
            <a:r>
              <a:rPr lang="en-GB" dirty="0" smtClean="0">
                <a:latin typeface="+mj-lt"/>
              </a:rPr>
              <a:t>We can distinguish between:</a:t>
            </a:r>
          </a:p>
          <a:p>
            <a:pPr lvl="0"/>
            <a:r>
              <a:rPr lang="en-GB" b="1" dirty="0" smtClean="0">
                <a:latin typeface="+mj-lt"/>
              </a:rPr>
              <a:t>cognitive constructivism </a:t>
            </a:r>
            <a:r>
              <a:rPr lang="en-GB" dirty="0" smtClean="0">
                <a:latin typeface="+mj-lt"/>
              </a:rPr>
              <a:t>which is about how the individual learner understands things, in terms of developmental stages and learning styles,</a:t>
            </a:r>
          </a:p>
          <a:p>
            <a:r>
              <a:rPr lang="en-GB" b="1" dirty="0" smtClean="0">
                <a:latin typeface="+mj-lt"/>
              </a:rPr>
              <a:t>social constructivism</a:t>
            </a:r>
            <a:r>
              <a:rPr lang="en-GB" dirty="0" smtClean="0">
                <a:latin typeface="+mj-lt"/>
              </a:rPr>
              <a:t>, which emphasises how meanings and understandings grow out of social encounters.</a:t>
            </a:r>
            <a:endParaRPr lang="en-GB" dirty="0">
              <a:latin typeface="+mj-lt"/>
            </a:endParaRPr>
          </a:p>
        </p:txBody>
      </p:sp>
    </p:spTree>
    <p:extLst>
      <p:ext uri="{BB962C8B-B14F-4D97-AF65-F5344CB8AC3E}">
        <p14:creationId xmlns:p14="http://schemas.microsoft.com/office/powerpoint/2010/main" val="2115975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Cognitive Constructivism - Piaget</a:t>
            </a:r>
            <a:endParaRPr lang="en-GB" dirty="0"/>
          </a:p>
        </p:txBody>
      </p:sp>
      <p:sp>
        <p:nvSpPr>
          <p:cNvPr id="3" name="Content Placeholder 2"/>
          <p:cNvSpPr>
            <a:spLocks noGrp="1"/>
          </p:cNvSpPr>
          <p:nvPr>
            <p:ph idx="1"/>
          </p:nvPr>
        </p:nvSpPr>
        <p:spPr/>
        <p:txBody>
          <a:bodyPr>
            <a:normAutofit/>
          </a:bodyPr>
          <a:lstStyle/>
          <a:p>
            <a:r>
              <a:rPr lang="en-GB" sz="3000" dirty="0" smtClean="0">
                <a:latin typeface="+mj-lt"/>
              </a:rPr>
              <a:t>From the moment we are born we are actively involved in the process of learning.</a:t>
            </a:r>
          </a:p>
          <a:p>
            <a:r>
              <a:rPr lang="en-GB" sz="3000" dirty="0" smtClean="0">
                <a:latin typeface="+mj-lt"/>
              </a:rPr>
              <a:t>We learn things as a direct result of our experiences but we make sense of those experiences at different stages of our lives. </a:t>
            </a:r>
          </a:p>
          <a:p>
            <a:r>
              <a:rPr lang="en-GB" sz="3000" dirty="0" smtClean="0">
                <a:latin typeface="+mj-lt"/>
              </a:rPr>
              <a:t>Piaget believed that cognitive development occurs through a sequence of successive qualitative changes in cognitive structures.</a:t>
            </a:r>
          </a:p>
        </p:txBody>
      </p:sp>
    </p:spTree>
    <p:extLst>
      <p:ext uri="{BB962C8B-B14F-4D97-AF65-F5344CB8AC3E}">
        <p14:creationId xmlns:p14="http://schemas.microsoft.com/office/powerpoint/2010/main" val="39253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Piaget’s Four Stages of Cognitive Development (1/2)</a:t>
            </a:r>
            <a:endParaRPr lang="en-GB" dirty="0"/>
          </a:p>
        </p:txBody>
      </p:sp>
      <p:sp>
        <p:nvSpPr>
          <p:cNvPr id="3" name="Content Placeholder 2"/>
          <p:cNvSpPr>
            <a:spLocks noGrp="1"/>
          </p:cNvSpPr>
          <p:nvPr>
            <p:ph idx="1"/>
          </p:nvPr>
        </p:nvSpPr>
        <p:spPr/>
        <p:txBody>
          <a:bodyPr>
            <a:normAutofit/>
          </a:bodyPr>
          <a:lstStyle/>
          <a:p>
            <a:pPr>
              <a:lnSpc>
                <a:spcPct val="90000"/>
              </a:lnSpc>
            </a:pPr>
            <a:r>
              <a:rPr lang="en-GB" b="1" dirty="0" smtClean="0"/>
              <a:t>Sensorimotor Stage (birth - 2 years):</a:t>
            </a:r>
            <a:r>
              <a:rPr lang="en-GB" dirty="0" smtClean="0"/>
              <a:t> </a:t>
            </a:r>
          </a:p>
          <a:p>
            <a:pPr lvl="1">
              <a:lnSpc>
                <a:spcPct val="90000"/>
              </a:lnSpc>
            </a:pPr>
            <a:r>
              <a:rPr lang="en-GB" sz="3200" dirty="0" smtClean="0"/>
              <a:t>actions become more intentional and integrated into patterns, there is an increased awareness of self and surroundings. </a:t>
            </a:r>
          </a:p>
          <a:p>
            <a:pPr>
              <a:lnSpc>
                <a:spcPct val="90000"/>
              </a:lnSpc>
            </a:pPr>
            <a:r>
              <a:rPr lang="en-GB" b="1" dirty="0" smtClean="0"/>
              <a:t>Preoperational Thought Stage (2 - 7 years):</a:t>
            </a:r>
            <a:r>
              <a:rPr lang="en-GB" dirty="0" smtClean="0"/>
              <a:t> </a:t>
            </a:r>
          </a:p>
          <a:p>
            <a:pPr lvl="1">
              <a:lnSpc>
                <a:spcPct val="90000"/>
              </a:lnSpc>
            </a:pPr>
            <a:r>
              <a:rPr lang="en-GB" sz="3200" dirty="0" smtClean="0"/>
              <a:t>development of language and conceptual thought occurs.</a:t>
            </a:r>
          </a:p>
        </p:txBody>
      </p:sp>
    </p:spTree>
    <p:extLst>
      <p:ext uri="{BB962C8B-B14F-4D97-AF65-F5344CB8AC3E}">
        <p14:creationId xmlns:p14="http://schemas.microsoft.com/office/powerpoint/2010/main" val="275633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Piaget’s Four Stages of Cognitive Development (2/2)</a:t>
            </a:r>
            <a:endParaRPr lang="en-GB" dirty="0"/>
          </a:p>
        </p:txBody>
      </p:sp>
      <p:sp>
        <p:nvSpPr>
          <p:cNvPr id="3" name="Content Placeholder 2"/>
          <p:cNvSpPr>
            <a:spLocks noGrp="1"/>
          </p:cNvSpPr>
          <p:nvPr>
            <p:ph idx="1"/>
          </p:nvPr>
        </p:nvSpPr>
        <p:spPr/>
        <p:txBody>
          <a:bodyPr>
            <a:normAutofit/>
          </a:bodyPr>
          <a:lstStyle/>
          <a:p>
            <a:r>
              <a:rPr lang="en-GB" b="1" dirty="0" smtClean="0"/>
              <a:t>Concrete Operations Stage (7 - 11 years):</a:t>
            </a:r>
            <a:r>
              <a:rPr lang="en-GB" dirty="0" smtClean="0"/>
              <a:t> </a:t>
            </a:r>
          </a:p>
          <a:p>
            <a:pPr lvl="1"/>
            <a:r>
              <a:rPr lang="en-GB" sz="3200" dirty="0" smtClean="0"/>
              <a:t>increased ability to apply logical thought to concrete problems, thinking is still primarily related to immediate experience.</a:t>
            </a:r>
          </a:p>
          <a:p>
            <a:r>
              <a:rPr lang="en-GB" b="1" dirty="0" smtClean="0"/>
              <a:t>Formal Operations Stage (11 years on):</a:t>
            </a:r>
            <a:r>
              <a:rPr lang="en-GB" dirty="0" smtClean="0"/>
              <a:t> </a:t>
            </a:r>
          </a:p>
          <a:p>
            <a:pPr lvl="1"/>
            <a:r>
              <a:rPr lang="en-GB" sz="3200" dirty="0" smtClean="0"/>
              <a:t>ability to apply logic to a variety of problems; higher order thinking occurs.</a:t>
            </a:r>
            <a:endParaRPr lang="en-GB" sz="3200" dirty="0"/>
          </a:p>
        </p:txBody>
      </p:sp>
    </p:spTree>
    <p:extLst>
      <p:ext uri="{BB962C8B-B14F-4D97-AF65-F5344CB8AC3E}">
        <p14:creationId xmlns:p14="http://schemas.microsoft.com/office/powerpoint/2010/main" val="423191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Social constructivism - </a:t>
            </a:r>
            <a:r>
              <a:rPr lang="en-GB" dirty="0" err="1" smtClean="0"/>
              <a:t>Vygostky</a:t>
            </a:r>
            <a:endParaRPr lang="en-GB" dirty="0"/>
          </a:p>
        </p:txBody>
      </p:sp>
      <p:sp>
        <p:nvSpPr>
          <p:cNvPr id="3" name="Content Placeholder 2"/>
          <p:cNvSpPr>
            <a:spLocks noGrp="1"/>
          </p:cNvSpPr>
          <p:nvPr>
            <p:ph idx="1"/>
          </p:nvPr>
        </p:nvSpPr>
        <p:spPr/>
        <p:txBody>
          <a:bodyPr>
            <a:normAutofit/>
          </a:bodyPr>
          <a:lstStyle/>
          <a:p>
            <a:r>
              <a:rPr lang="en-GB" sz="2800" dirty="0" smtClean="0">
                <a:latin typeface="+mj-lt"/>
              </a:rPr>
              <a:t>Contemporary notions of social constructivism derive from the work of </a:t>
            </a:r>
            <a:r>
              <a:rPr lang="en-GB" sz="2800" dirty="0" err="1" smtClean="0">
                <a:latin typeface="+mj-lt"/>
              </a:rPr>
              <a:t>Vygotsky</a:t>
            </a:r>
            <a:r>
              <a:rPr lang="en-GB" sz="2800" dirty="0" smtClean="0">
                <a:latin typeface="+mj-lt"/>
              </a:rPr>
              <a:t> and Bruner. </a:t>
            </a:r>
          </a:p>
          <a:p>
            <a:r>
              <a:rPr lang="en-GB" sz="2800" dirty="0" err="1" smtClean="0">
                <a:latin typeface="+mj-lt"/>
              </a:rPr>
              <a:t>Vygotsky’s</a:t>
            </a:r>
            <a:r>
              <a:rPr lang="en-GB" sz="2800" dirty="0" smtClean="0">
                <a:latin typeface="+mj-lt"/>
              </a:rPr>
              <a:t> theory states that knowledge is co-constructed and that individuals learn from one another. It is called a social constructivist theory because in </a:t>
            </a:r>
            <a:r>
              <a:rPr lang="en-GB" sz="2800" dirty="0" err="1" smtClean="0">
                <a:latin typeface="+mj-lt"/>
              </a:rPr>
              <a:t>Vygotsky’s</a:t>
            </a:r>
            <a:r>
              <a:rPr lang="en-GB" sz="2800" dirty="0" smtClean="0">
                <a:latin typeface="+mj-lt"/>
              </a:rPr>
              <a:t> opinion the learner must be engaged in the learning process. Learning happens with the assistance of other people, thus contributing the social aspect of the theory.</a:t>
            </a:r>
            <a:endParaRPr lang="en-GB" sz="2800" dirty="0"/>
          </a:p>
        </p:txBody>
      </p:sp>
    </p:spTree>
    <p:extLst>
      <p:ext uri="{BB962C8B-B14F-4D97-AF65-F5344CB8AC3E}">
        <p14:creationId xmlns:p14="http://schemas.microsoft.com/office/powerpoint/2010/main" val="1944544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summary</a:t>
            </a:r>
            <a:endParaRPr lang="en-GB" dirty="0"/>
          </a:p>
        </p:txBody>
      </p:sp>
      <p:graphicFrame>
        <p:nvGraphicFramePr>
          <p:cNvPr id="4" name="Content Placeholder 3" descr="Behaviourism, cognitivism and constructivism in brief."/>
          <p:cNvGraphicFramePr>
            <a:graphicFrameLocks noGrp="1"/>
          </p:cNvGraphicFramePr>
          <p:nvPr>
            <p:ph idx="1"/>
            <p:custDataLst>
              <p:tags r:id="rId1"/>
            </p:custDataLst>
            <p:extLst>
              <p:ext uri="{D42A27DB-BD31-4B8C-83A1-F6EECF244321}">
                <p14:modId xmlns:p14="http://schemas.microsoft.com/office/powerpoint/2010/main" val="1019835015"/>
              </p:ext>
            </p:extLst>
          </p:nvPr>
        </p:nvGraphicFramePr>
        <p:xfrm>
          <a:off x="457200" y="1600200"/>
          <a:ext cx="8229600" cy="4206240"/>
        </p:xfrm>
        <a:graphic>
          <a:graphicData uri="http://schemas.openxmlformats.org/drawingml/2006/table">
            <a:tbl>
              <a:tblPr firstRow="1" bandRow="1">
                <a:tableStyleId>{69012ECD-51FC-41F1-AA8D-1B2483CD663E}</a:tableStyleId>
              </a:tblPr>
              <a:tblGrid>
                <a:gridCol w="2668290"/>
                <a:gridCol w="5561310"/>
              </a:tblGrid>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Learning Theory</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Learning Process</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b="1" u="none" strike="noStrike" cap="none" normalizeH="0" baseline="0" dirty="0" smtClean="0">
                          <a:ln>
                            <a:noFill/>
                          </a:ln>
                          <a:effectLst/>
                        </a:rPr>
                        <a:t>Behaviourism</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smtClean="0">
                          <a:ln>
                            <a:noFill/>
                          </a:ln>
                          <a:effectLst/>
                        </a:rPr>
                        <a:t>Through stimulus-response positive/ negative reinforcement and punishment.</a:t>
                      </a:r>
                      <a:endParaRPr kumimoji="0" lang="en-GB" sz="2800" b="0"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b="1" u="none" strike="noStrike" cap="none" normalizeH="0" baseline="0" dirty="0" err="1" smtClean="0">
                          <a:ln>
                            <a:noFill/>
                          </a:ln>
                          <a:effectLst/>
                        </a:rPr>
                        <a:t>Cognitivism</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Rehearsing/organising information and then storing it for long term use.</a:t>
                      </a:r>
                      <a:endParaRPr kumimoji="0" lang="en-GB" sz="2800" b="0"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b="1" u="none" strike="noStrike" cap="none" normalizeH="0" baseline="0" dirty="0" smtClean="0">
                          <a:ln>
                            <a:noFill/>
                          </a:ln>
                          <a:effectLst/>
                        </a:rPr>
                        <a:t>Constructivism</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Constructing one’s own knowledge through past experiences and group collaboration.</a:t>
                      </a:r>
                      <a:endParaRPr kumimoji="0" lang="en-GB" sz="2800" b="0"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11150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Scientific fields related to learning and language learning (1/2)</a:t>
            </a:r>
            <a:endParaRPr lang="en-GB" dirty="0"/>
          </a:p>
        </p:txBody>
      </p:sp>
      <p:sp>
        <p:nvSpPr>
          <p:cNvPr id="3" name="Θέση περιεχομένου 2"/>
          <p:cNvSpPr>
            <a:spLocks noGrp="1"/>
          </p:cNvSpPr>
          <p:nvPr>
            <p:ph idx="1"/>
          </p:nvPr>
        </p:nvSpPr>
        <p:spPr/>
        <p:txBody>
          <a:bodyPr>
            <a:noAutofit/>
          </a:bodyPr>
          <a:lstStyle/>
          <a:p>
            <a:r>
              <a:rPr lang="en-GB" sz="2800" b="1" dirty="0" smtClean="0"/>
              <a:t>Psychology: </a:t>
            </a:r>
            <a:r>
              <a:rPr lang="en-GB" sz="2800" dirty="0" smtClean="0"/>
              <a:t>a diverse area of study which involves, amongst other things, the study of how humans learn and how they make sense of the world.</a:t>
            </a:r>
          </a:p>
          <a:p>
            <a:r>
              <a:rPr lang="en-GB" sz="2800" b="1" dirty="0" smtClean="0"/>
              <a:t>Psycholinguistics: </a:t>
            </a:r>
            <a:r>
              <a:rPr lang="en-GB" sz="2800" dirty="0" smtClean="0"/>
              <a:t>involves the study of a) the mental processes that a person uses in producing and understanding language and b) how humans learn language (the study of speech perception, the role of memory, concepts and other processes of language use).</a:t>
            </a:r>
            <a:endParaRPr lang="en-GB" sz="2800" dirty="0"/>
          </a:p>
        </p:txBody>
      </p:sp>
    </p:spTree>
    <p:extLst>
      <p:ext uri="{BB962C8B-B14F-4D97-AF65-F5344CB8AC3E}">
        <p14:creationId xmlns:p14="http://schemas.microsoft.com/office/powerpoint/2010/main" val="1580683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Scientific fields related to learning and language learning (2/2)</a:t>
            </a:r>
            <a:endParaRPr lang="en-GB" dirty="0"/>
          </a:p>
        </p:txBody>
      </p:sp>
      <p:sp>
        <p:nvSpPr>
          <p:cNvPr id="3" name="Θέση περιεχομένου 2"/>
          <p:cNvSpPr>
            <a:spLocks noGrp="1"/>
          </p:cNvSpPr>
          <p:nvPr>
            <p:ph idx="1"/>
          </p:nvPr>
        </p:nvSpPr>
        <p:spPr/>
        <p:txBody>
          <a:bodyPr>
            <a:noAutofit/>
          </a:bodyPr>
          <a:lstStyle/>
          <a:p>
            <a:r>
              <a:rPr lang="en-GB" sz="2800" b="1" dirty="0" smtClean="0"/>
              <a:t>First language acquisition </a:t>
            </a:r>
            <a:r>
              <a:rPr lang="en-GB" sz="2800" dirty="0" smtClean="0"/>
              <a:t>is an area of psycholinguistics which focuses on how children learn their mother tongue.</a:t>
            </a:r>
          </a:p>
          <a:p>
            <a:r>
              <a:rPr lang="en-GB" sz="2800" b="1" dirty="0" smtClean="0"/>
              <a:t>Second language acquisition </a:t>
            </a:r>
            <a:r>
              <a:rPr lang="en-GB" sz="2800" dirty="0" smtClean="0"/>
              <a:t>is an area of applied linguistics and studies the processes by which people develop proficiency in a second or foreign language. These processes are investigated with the expectation that this information may be of use to language teaching.</a:t>
            </a:r>
            <a:endParaRPr lang="en-GB" sz="2800" dirty="0"/>
          </a:p>
        </p:txBody>
      </p:sp>
    </p:spTree>
    <p:extLst>
      <p:ext uri="{BB962C8B-B14F-4D97-AF65-F5344CB8AC3E}">
        <p14:creationId xmlns:p14="http://schemas.microsoft.com/office/powerpoint/2010/main" val="2430436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Main Principles (1/3)</a:t>
            </a:r>
            <a:endParaRPr lang="en-GB" dirty="0"/>
          </a:p>
        </p:txBody>
      </p:sp>
      <p:sp>
        <p:nvSpPr>
          <p:cNvPr id="3" name="Θέση περιεχομένου 2"/>
          <p:cNvSpPr>
            <a:spLocks noGrp="1"/>
          </p:cNvSpPr>
          <p:nvPr>
            <p:ph idx="1"/>
          </p:nvPr>
        </p:nvSpPr>
        <p:spPr/>
        <p:txBody>
          <a:bodyPr>
            <a:normAutofit/>
          </a:bodyPr>
          <a:lstStyle/>
          <a:p>
            <a:pPr>
              <a:lnSpc>
                <a:spcPct val="90000"/>
              </a:lnSpc>
            </a:pPr>
            <a:r>
              <a:rPr lang="en-GB" dirty="0" smtClean="0"/>
              <a:t>Main protagonists: Ivan Pavlov, John Watson, Edward Thorndike, B.F. Skinner.</a:t>
            </a:r>
          </a:p>
          <a:p>
            <a:pPr>
              <a:lnSpc>
                <a:spcPct val="90000"/>
              </a:lnSpc>
            </a:pPr>
            <a:r>
              <a:rPr lang="en-GB" dirty="0" smtClean="0"/>
              <a:t>Learning happens when a correct response is demonstrated following the presentation of a specific environmental stimulus.</a:t>
            </a:r>
          </a:p>
          <a:p>
            <a:pPr>
              <a:lnSpc>
                <a:spcPct val="90000"/>
              </a:lnSpc>
            </a:pPr>
            <a:r>
              <a:rPr lang="en-GB" b="1" dirty="0" smtClean="0"/>
              <a:t>Learning is changed behaviour</a:t>
            </a:r>
            <a:r>
              <a:rPr lang="en-GB" dirty="0" smtClean="0"/>
              <a:t>.</a:t>
            </a:r>
          </a:p>
        </p:txBody>
      </p:sp>
    </p:spTree>
    <p:extLst>
      <p:ext uri="{BB962C8B-B14F-4D97-AF65-F5344CB8AC3E}">
        <p14:creationId xmlns:p14="http://schemas.microsoft.com/office/powerpoint/2010/main" val="138796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Behaviourism: Main Principles (</a:t>
            </a:r>
            <a:r>
              <a:rPr lang="en-GB" dirty="0" smtClean="0"/>
              <a:t>2/3)</a:t>
            </a:r>
            <a:endParaRPr lang="en-GB" dirty="0"/>
          </a:p>
        </p:txBody>
      </p:sp>
      <p:sp>
        <p:nvSpPr>
          <p:cNvPr id="3" name="Θέση περιεχομένου 2"/>
          <p:cNvSpPr>
            <a:spLocks noGrp="1"/>
          </p:cNvSpPr>
          <p:nvPr>
            <p:ph idx="1"/>
          </p:nvPr>
        </p:nvSpPr>
        <p:spPr/>
        <p:txBody>
          <a:bodyPr>
            <a:noAutofit/>
          </a:bodyPr>
          <a:lstStyle/>
          <a:p>
            <a:pPr lvl="0">
              <a:spcAft>
                <a:spcPts val="1200"/>
              </a:spcAft>
            </a:pPr>
            <a:r>
              <a:rPr lang="en-GB" sz="2800" b="1" dirty="0"/>
              <a:t>Conditioning</a:t>
            </a:r>
            <a:r>
              <a:rPr lang="en-GB" sz="2800" dirty="0"/>
              <a:t>: Learning is seen as a process of developing connections  between a stimulus and a response. This process is called conditioning.</a:t>
            </a:r>
          </a:p>
          <a:p>
            <a:pPr lvl="0">
              <a:spcBef>
                <a:spcPts val="600"/>
              </a:spcBef>
              <a:spcAft>
                <a:spcPts val="1200"/>
              </a:spcAft>
            </a:pPr>
            <a:r>
              <a:rPr lang="en-GB" sz="2800" b="1" dirty="0"/>
              <a:t>Habit formation</a:t>
            </a:r>
            <a:r>
              <a:rPr lang="en-GB" sz="2800" dirty="0"/>
              <a:t>: An individual responds to a stimulus by behaving in a particular way. If the behaviour is reinforced (i.e. rewards or punishment) then the likelihood of that behaviour occurring on a subsequent occasion will be increased or decreased. As the behaviour is reinforced, habits are formed. </a:t>
            </a:r>
          </a:p>
        </p:txBody>
      </p:sp>
    </p:spTree>
    <p:extLst>
      <p:ext uri="{BB962C8B-B14F-4D97-AF65-F5344CB8AC3E}">
        <p14:creationId xmlns:p14="http://schemas.microsoft.com/office/powerpoint/2010/main" val="344440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Behaviourism: Main Principles </a:t>
            </a:r>
            <a:r>
              <a:rPr lang="en-GB" dirty="0" smtClean="0"/>
              <a:t>(3/3)</a:t>
            </a:r>
            <a:endParaRPr lang="en-GB" dirty="0"/>
          </a:p>
        </p:txBody>
      </p:sp>
      <p:sp>
        <p:nvSpPr>
          <p:cNvPr id="3" name="Θέση περιεχομένου 2"/>
          <p:cNvSpPr>
            <a:spLocks noGrp="1"/>
          </p:cNvSpPr>
          <p:nvPr>
            <p:ph idx="1"/>
          </p:nvPr>
        </p:nvSpPr>
        <p:spPr/>
        <p:txBody>
          <a:bodyPr>
            <a:noAutofit/>
          </a:bodyPr>
          <a:lstStyle/>
          <a:p>
            <a:pPr lvl="0">
              <a:spcBef>
                <a:spcPts val="600"/>
              </a:spcBef>
            </a:pPr>
            <a:r>
              <a:rPr lang="en-GB" sz="3000" b="1" dirty="0" smtClean="0"/>
              <a:t>Importance </a:t>
            </a:r>
            <a:r>
              <a:rPr lang="en-GB" sz="3000" b="1" dirty="0"/>
              <a:t>of environment</a:t>
            </a:r>
            <a:r>
              <a:rPr lang="en-GB" sz="3000" dirty="0"/>
              <a:t>: Learning is a result of environmental rather than genetic factors. The child is born as a clean slate and the environment writes its messages on this clean slate.</a:t>
            </a:r>
          </a:p>
        </p:txBody>
      </p:sp>
    </p:spTree>
    <p:extLst>
      <p:ext uri="{BB962C8B-B14F-4D97-AF65-F5344CB8AC3E}">
        <p14:creationId xmlns:p14="http://schemas.microsoft.com/office/powerpoint/2010/main" val="1178723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(1/4)</a:t>
            </a:r>
            <a:endParaRPr lang="en-GB" dirty="0"/>
          </a:p>
        </p:txBody>
      </p:sp>
      <p:sp>
        <p:nvSpPr>
          <p:cNvPr id="3" name="Θέση περιεχομένου 2"/>
          <p:cNvSpPr>
            <a:spLocks noGrp="1"/>
          </p:cNvSpPr>
          <p:nvPr>
            <p:ph idx="1"/>
          </p:nvPr>
        </p:nvSpPr>
        <p:spPr/>
        <p:txBody>
          <a:bodyPr>
            <a:noAutofit/>
          </a:bodyPr>
          <a:lstStyle/>
          <a:p>
            <a:r>
              <a:rPr lang="en-GB" sz="2800" dirty="0" smtClean="0"/>
              <a:t>It had a powerful influence on second and foreign language teaching between the 1940s and the 1970s.</a:t>
            </a:r>
          </a:p>
          <a:p>
            <a:r>
              <a:rPr lang="en-GB" sz="2800" dirty="0" smtClean="0"/>
              <a:t>Influenced the development of the </a:t>
            </a:r>
            <a:r>
              <a:rPr lang="en-GB" sz="2800" dirty="0" err="1" smtClean="0"/>
              <a:t>audiolingual</a:t>
            </a:r>
            <a:r>
              <a:rPr lang="en-GB" sz="2800" dirty="0" smtClean="0"/>
              <a:t> method.</a:t>
            </a:r>
          </a:p>
          <a:p>
            <a:r>
              <a:rPr lang="en-GB" sz="2800" dirty="0" smtClean="0"/>
              <a:t>Instruction is to elicit the desired response from the learner who is presented with a target stimulus.</a:t>
            </a:r>
          </a:p>
          <a:p>
            <a:r>
              <a:rPr lang="en-GB" sz="2800" dirty="0" smtClean="0"/>
              <a:t>Student as passive receiver of information memorized dialogues and sentence patterns by heart.</a:t>
            </a:r>
            <a:endParaRPr lang="en-GB" sz="2800" dirty="0"/>
          </a:p>
        </p:txBody>
      </p:sp>
    </p:spTree>
    <p:extLst>
      <p:ext uri="{BB962C8B-B14F-4D97-AF65-F5344CB8AC3E}">
        <p14:creationId xmlns:p14="http://schemas.microsoft.com/office/powerpoint/2010/main" val="1430662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(2/4)</a:t>
            </a:r>
            <a:endParaRPr lang="en-GB" dirty="0"/>
          </a:p>
        </p:txBody>
      </p:sp>
      <p:sp>
        <p:nvSpPr>
          <p:cNvPr id="3" name="Θέση περιεχομένου 2"/>
          <p:cNvSpPr>
            <a:spLocks noGrp="1"/>
          </p:cNvSpPr>
          <p:nvPr>
            <p:ph idx="1"/>
          </p:nvPr>
        </p:nvSpPr>
        <p:spPr/>
        <p:txBody>
          <a:bodyPr>
            <a:noAutofit/>
          </a:bodyPr>
          <a:lstStyle/>
          <a:p>
            <a:r>
              <a:rPr lang="en-GB" sz="3000" dirty="0" smtClean="0"/>
              <a:t>Based on rewards and punishments.</a:t>
            </a:r>
          </a:p>
          <a:p>
            <a:r>
              <a:rPr lang="en-GB" sz="3000" dirty="0" smtClean="0"/>
              <a:t>Responsibility for student learning rests squarely with the teacher.</a:t>
            </a:r>
          </a:p>
          <a:p>
            <a:r>
              <a:rPr lang="en-GB" sz="3000" dirty="0" smtClean="0"/>
              <a:t>Lecture-based, highly structured.</a:t>
            </a:r>
          </a:p>
          <a:p>
            <a:r>
              <a:rPr lang="en-GB" sz="3000" b="1" dirty="0" smtClean="0"/>
              <a:t>Primacy of speech</a:t>
            </a:r>
            <a:r>
              <a:rPr lang="en-GB" sz="3000" dirty="0" smtClean="0"/>
              <a:t>: considers speech as primary partly because it is the first medium that the child masters. Skills are taught in a specific order: Listening and speaking then reading/writing.</a:t>
            </a:r>
            <a:endParaRPr lang="en-GB" sz="3000" dirty="0"/>
          </a:p>
        </p:txBody>
      </p:sp>
    </p:spTree>
    <p:extLst>
      <p:ext uri="{BB962C8B-B14F-4D97-AF65-F5344CB8AC3E}">
        <p14:creationId xmlns:p14="http://schemas.microsoft.com/office/powerpoint/2010/main" val="403693121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19:49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1FCD53F4-48A3-4E2C-88C4-809F9FE3EBF8}">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4869</TotalTime>
  <Words>1561</Words>
  <Application>Microsoft Office PowerPoint</Application>
  <PresentationFormat>Экран (4:3)</PresentationFormat>
  <Paragraphs>101</Paragraphs>
  <Slides>26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Презентация PowerPoint</vt:lpstr>
      <vt:lpstr>Main issues of this lecture</vt:lpstr>
      <vt:lpstr>Scientific fields related to learning and language learning (1/2)</vt:lpstr>
      <vt:lpstr>Scientific fields related to learning and language learning (2/2)</vt:lpstr>
      <vt:lpstr>Behaviourism: Main Principles (1/3)</vt:lpstr>
      <vt:lpstr>Behaviourism: Main Principles (2/3)</vt:lpstr>
      <vt:lpstr>Behaviourism: Main Principles (3/3)</vt:lpstr>
      <vt:lpstr>Behaviourism and foreign language teaching (1/4)</vt:lpstr>
      <vt:lpstr>Behaviourism and foreign language teaching (2/4)</vt:lpstr>
      <vt:lpstr>Behaviourism and foreign language teaching (3/4)</vt:lpstr>
      <vt:lpstr>Behaviourism and foreign language teaching (4/4)</vt:lpstr>
      <vt:lpstr>Mentalism and Chomsky (1/3)</vt:lpstr>
      <vt:lpstr>Mentalism and Chomsky (2/3)</vt:lpstr>
      <vt:lpstr>Mentalism and Chomsky (3/3)</vt:lpstr>
      <vt:lpstr>How does the language acquisition device work?</vt:lpstr>
      <vt:lpstr>Cognitivism (1/2)</vt:lpstr>
      <vt:lpstr>Cognitivism (2/2)</vt:lpstr>
      <vt:lpstr>Cognitivism and implications for teaching (1/2)</vt:lpstr>
      <vt:lpstr>Cognitivism and implications for teaching (2/2)</vt:lpstr>
      <vt:lpstr>Constructivism (1/2)</vt:lpstr>
      <vt:lpstr>Constructivism (2/2)</vt:lpstr>
      <vt:lpstr>Cognitive Constructivism - Piaget</vt:lpstr>
      <vt:lpstr>Piaget’s Four Stages of Cognitive Development (1/2)</vt:lpstr>
      <vt:lpstr>Piaget’s Four Stages of Cognitive Development (2/2)</vt:lpstr>
      <vt:lpstr>Social constructivism - Vygostky</vt:lpstr>
      <vt:lpstr>In summary</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Views of Language Acquisition and Learning in Foreign Language Didactics</dc:title>
  <dc:subject>Applied Linguistics to Foreign Language Teaching and Learning</dc:subject>
  <dc:creator>Evdokia Karavas</dc:creator>
  <cp:keywords>theories of learning, language learning, second language acquisition, behaviourism, cognitivism, constructivism, comprehensible input theory</cp:keywords>
  <dc:description>This presentation focuses on the area of psycholinguistics and second language acquisition providing an overview of the main theories of language learning (e.g. behavioursim, cognitivism, constructivism, social interactionism), their principles and how they have affected language teaching practices in the classroom.</dc:description>
  <cp:lastModifiedBy>User</cp:lastModifiedBy>
  <cp:revision>257</cp:revision>
  <dcterms:created xsi:type="dcterms:W3CDTF">2012-09-06T09:03:05Z</dcterms:created>
  <dcterms:modified xsi:type="dcterms:W3CDTF">2022-10-17T09:13:59Z</dcterms:modified>
  <cp:category>Foreign Language Teaching and Learning</cp:category>
</cp:coreProperties>
</file>